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24"/>
  </p:notesMasterIdLst>
  <p:sldIdLst>
    <p:sldId id="256" r:id="rId2"/>
    <p:sldId id="259" r:id="rId3"/>
    <p:sldId id="280" r:id="rId4"/>
    <p:sldId id="260" r:id="rId5"/>
    <p:sldId id="277" r:id="rId6"/>
    <p:sldId id="261" r:id="rId7"/>
    <p:sldId id="282" r:id="rId8"/>
    <p:sldId id="274" r:id="rId9"/>
    <p:sldId id="264" r:id="rId10"/>
    <p:sldId id="271" r:id="rId11"/>
    <p:sldId id="272" r:id="rId12"/>
    <p:sldId id="265" r:id="rId13"/>
    <p:sldId id="266" r:id="rId14"/>
    <p:sldId id="268" r:id="rId15"/>
    <p:sldId id="270" r:id="rId16"/>
    <p:sldId id="278" r:id="rId17"/>
    <p:sldId id="276" r:id="rId18"/>
    <p:sldId id="281" r:id="rId19"/>
    <p:sldId id="275" r:id="rId20"/>
    <p:sldId id="267" r:id="rId21"/>
    <p:sldId id="283" r:id="rId22"/>
    <p:sldId id="2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5C5C"/>
    <a:srgbClr val="DCF028"/>
    <a:srgbClr val="2AFF2B"/>
    <a:srgbClr val="3799DB"/>
    <a:srgbClr val="EC984E"/>
    <a:srgbClr val="FFAA41"/>
    <a:srgbClr val="AA7900"/>
    <a:srgbClr val="D6D341"/>
    <a:srgbClr val="AB4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34"/>
    <p:restoredTop sz="95833"/>
  </p:normalViewPr>
  <p:slideViewPr>
    <p:cSldViewPr snapToGrid="0" snapToObjects="1">
      <p:cViewPr>
        <p:scale>
          <a:sx n="100" d="100"/>
          <a:sy n="100" d="100"/>
        </p:scale>
        <p:origin x="-4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31BB-4AE5-B04F-8594-EC425F098D72}" type="datetimeFigureOut">
              <a:rPr lang="en-US" smtClean="0"/>
              <a:t>3/31/17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52824-1DE4-6641-98BB-4FB1746F0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2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3/24/17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3/24/17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1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Do Novelists Write About?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Nicholas Halpern</a:t>
            </a:r>
          </a:p>
          <a:p>
            <a:r>
              <a:rPr lang="en-US" dirty="0" smtClean="0"/>
              <a:t>March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6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3" y="1746287"/>
            <a:ext cx="7269073" cy="5094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“The man”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78043" y="5092580"/>
            <a:ext cx="2845150" cy="57028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man fled, and lied, and swore less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</a:t>
            </a:r>
            <a:r>
              <a:rPr lang="en-US" sz="1200" b="1" dirty="0" smtClean="0">
                <a:solidFill>
                  <a:schemeClr val="tx1"/>
                </a:solidFill>
              </a:rPr>
              <a:t>man fell with a large </a:t>
            </a:r>
            <a:r>
              <a:rPr lang="en-US" sz="1200" b="1" dirty="0" smtClean="0">
                <a:solidFill>
                  <a:schemeClr val="tx1"/>
                </a:solidFill>
              </a:rPr>
              <a:t>army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35400" y="4507560"/>
            <a:ext cx="2298700" cy="45826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man looked sympathetic 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</a:t>
            </a:r>
            <a:r>
              <a:rPr lang="en-US" sz="1200" b="1" dirty="0" smtClean="0">
                <a:solidFill>
                  <a:schemeClr val="tx1"/>
                </a:solidFill>
              </a:rPr>
              <a:t>man looked </a:t>
            </a:r>
            <a:r>
              <a:rPr lang="en-US" sz="1200" b="1" dirty="0" smtClean="0">
                <a:solidFill>
                  <a:schemeClr val="tx1"/>
                </a:solidFill>
              </a:rPr>
              <a:t>stern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56400" y="4533899"/>
            <a:ext cx="2766923" cy="45860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</a:t>
            </a:r>
            <a:r>
              <a:rPr lang="en-US" sz="1200" b="1" dirty="0" smtClean="0">
                <a:solidFill>
                  <a:schemeClr val="tx1"/>
                </a:solidFill>
              </a:rPr>
              <a:t>man prepared for daring deeds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man with wizard’s </a:t>
            </a:r>
            <a:r>
              <a:rPr lang="en-US" sz="1200" b="1" dirty="0" smtClean="0">
                <a:solidFill>
                  <a:schemeClr val="tx1"/>
                </a:solidFill>
              </a:rPr>
              <a:t>attributes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05400" y="2768600"/>
            <a:ext cx="1860830" cy="54300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man of </a:t>
            </a:r>
            <a:r>
              <a:rPr lang="en-US" sz="1200" b="1" dirty="0" smtClean="0">
                <a:solidFill>
                  <a:schemeClr val="tx1"/>
                </a:solidFill>
              </a:rPr>
              <a:t>erudition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</a:t>
            </a:r>
            <a:r>
              <a:rPr lang="en-US" sz="1200" b="1" dirty="0" smtClean="0">
                <a:solidFill>
                  <a:schemeClr val="tx1"/>
                </a:solidFill>
              </a:rPr>
              <a:t>man she </a:t>
            </a:r>
            <a:r>
              <a:rPr lang="en-US" sz="1200" b="1" dirty="0" smtClean="0">
                <a:solidFill>
                  <a:schemeClr val="tx1"/>
                </a:solidFill>
              </a:rPr>
              <a:t>adores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7500" y="5645475"/>
            <a:ext cx="2817344" cy="52135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mtClean="0">
                <a:solidFill>
                  <a:schemeClr val="tx1"/>
                </a:solidFill>
              </a:rPr>
              <a:t>the </a:t>
            </a:r>
            <a:r>
              <a:rPr lang="en-US" sz="1200" b="1" dirty="0" smtClean="0">
                <a:solidFill>
                  <a:schemeClr val="tx1"/>
                </a:solidFill>
              </a:rPr>
              <a:t>man who had died recently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</a:t>
            </a:r>
            <a:r>
              <a:rPr lang="en-US" sz="1200" b="1" dirty="0" smtClean="0">
                <a:solidFill>
                  <a:schemeClr val="tx1"/>
                </a:solidFill>
              </a:rPr>
              <a:t>man yonder </a:t>
            </a:r>
            <a:r>
              <a:rPr lang="en-US" sz="1200" b="1" dirty="0" err="1" smtClean="0">
                <a:solidFill>
                  <a:schemeClr val="tx1"/>
                </a:solidFill>
              </a:rPr>
              <a:t>leadin</a:t>
            </a:r>
            <a:r>
              <a:rPr lang="en-US" sz="1200" b="1" dirty="0" smtClean="0">
                <a:solidFill>
                  <a:schemeClr val="tx1"/>
                </a:solidFill>
              </a:rPr>
              <a:t>’ his horse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5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3" y="1746287"/>
            <a:ext cx="7269073" cy="5094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“She Said”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06700" y="3798520"/>
            <a:ext cx="2984501" cy="57028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with passion, “listen, they will be of a wreck”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humbly, how broad his shoulders were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sweetly from the </a:t>
            </a:r>
            <a:r>
              <a:rPr lang="en-US" sz="1000" dirty="0" err="1" smtClean="0">
                <a:solidFill>
                  <a:schemeClr val="tx1"/>
                </a:solidFill>
              </a:rPr>
              <a:t>atlantic</a:t>
            </a:r>
            <a:r>
              <a:rPr lang="en-US" sz="1000" dirty="0" smtClean="0">
                <a:solidFill>
                  <a:schemeClr val="tx1"/>
                </a:solidFill>
              </a:rPr>
              <a:t> ocean</a:t>
            </a:r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81299" y="3802471"/>
            <a:ext cx="2785913" cy="576232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she said with the revolver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and kissed me on my side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she had seen the poor devil go to pieces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72099" y="5516865"/>
            <a:ext cx="2723900" cy="48333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she said nothing, of course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she said no shepherd sought her</a:t>
            </a:r>
          </a:p>
        </p:txBody>
      </p:sp>
      <p:sp>
        <p:nvSpPr>
          <p:cNvPr id="9" name="Rectangle 8"/>
          <p:cNvSpPr/>
          <p:nvPr/>
        </p:nvSpPr>
        <p:spPr>
          <a:xfrm>
            <a:off x="4552700" y="3134745"/>
            <a:ext cx="3403601" cy="63645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in a few verses written two years ago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loftily “and now I wish to be worth thirty thousand”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she said she pitied him, forever widowed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at length, leading the way to the oaks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59587" y="4818032"/>
            <a:ext cx="2633513" cy="824969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pitifully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I was there to bring back gold for you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in wonderment, “heaven guard us!”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it was terror that dominated her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she said to his full six feet of height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frequency of topics over time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20" y="1798320"/>
            <a:ext cx="8172979" cy="4903788"/>
          </a:xfrm>
        </p:spPr>
      </p:pic>
    </p:spTree>
    <p:extLst>
      <p:ext uri="{BB962C8B-B14F-4D97-AF65-F5344CB8AC3E}">
        <p14:creationId xmlns:p14="http://schemas.microsoft.com/office/powerpoint/2010/main" val="59802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topic cluster by nationality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727200"/>
            <a:ext cx="5067300" cy="506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1727200"/>
            <a:ext cx="5067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do novels reflect </a:t>
            </a:r>
            <a:r>
              <a:rPr lang="en-US" dirty="0" smtClean="0"/>
              <a:t>the </a:t>
            </a:r>
            <a:r>
              <a:rPr lang="en-US" dirty="0" smtClean="0"/>
              <a:t>events of the period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20" y="1774825"/>
            <a:ext cx="8312679" cy="4987608"/>
          </a:xfrm>
        </p:spPr>
      </p:pic>
    </p:spTree>
    <p:extLst>
      <p:ext uri="{BB962C8B-B14F-4D97-AF65-F5344CB8AC3E}">
        <p14:creationId xmlns:p14="http://schemas.microsoft.com/office/powerpoint/2010/main" val="15681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US" dirty="0" smtClean="0"/>
              <a:t>analysis to:</a:t>
            </a:r>
          </a:p>
          <a:p>
            <a:pPr lvl="1"/>
            <a:r>
              <a:rPr lang="en-US" dirty="0" smtClean="0"/>
              <a:t> A </a:t>
            </a:r>
            <a:r>
              <a:rPr lang="en-US" dirty="0" smtClean="0"/>
              <a:t>sampling of </a:t>
            </a:r>
            <a:r>
              <a:rPr lang="en-US" dirty="0" smtClean="0"/>
              <a:t>non-off-copyright books</a:t>
            </a:r>
          </a:p>
          <a:p>
            <a:pPr lvl="1"/>
            <a:r>
              <a:rPr lang="en-US" dirty="0" smtClean="0"/>
              <a:t>Magazine stories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ovels </a:t>
            </a:r>
            <a:r>
              <a:rPr lang="en-US" dirty="0" smtClean="0"/>
              <a:t>in languages other than </a:t>
            </a:r>
            <a:r>
              <a:rPr lang="en-US" dirty="0" smtClean="0"/>
              <a:t>English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6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/>
              <a:t>Gutenberg. (</a:t>
            </a:r>
            <a:r>
              <a:rPr lang="en-US" dirty="0" err="1"/>
              <a:t>n.d.</a:t>
            </a:r>
            <a:r>
              <a:rPr lang="en-US" dirty="0"/>
              <a:t>). Retrieved </a:t>
            </a:r>
            <a:r>
              <a:rPr lang="en-US" dirty="0" smtClean="0"/>
              <a:t>March 14, 2017, </a:t>
            </a:r>
            <a:r>
              <a:rPr lang="en-US" dirty="0"/>
              <a:t>from </a:t>
            </a:r>
            <a:r>
              <a:rPr lang="en-US" dirty="0" err="1"/>
              <a:t>www.gutenberg.org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6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do novels reflect </a:t>
            </a:r>
            <a:r>
              <a:rPr lang="en-US" dirty="0" smtClean="0"/>
              <a:t>the </a:t>
            </a:r>
            <a:r>
              <a:rPr lang="en-US" dirty="0" smtClean="0"/>
              <a:t>events of the period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20" y="1787525"/>
            <a:ext cx="8363479" cy="5018088"/>
          </a:xfrm>
        </p:spPr>
      </p:pic>
    </p:spTree>
    <p:extLst>
      <p:ext uri="{BB962C8B-B14F-4D97-AF65-F5344CB8AC3E}">
        <p14:creationId xmlns:p14="http://schemas.microsoft.com/office/powerpoint/2010/main" val="80357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do novels reflect </a:t>
            </a:r>
            <a:r>
              <a:rPr lang="en-US" dirty="0" smtClean="0"/>
              <a:t>the </a:t>
            </a:r>
            <a:r>
              <a:rPr lang="en-US" dirty="0" smtClean="0"/>
              <a:t>events of the period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67946"/>
            <a:ext cx="7497064" cy="4998043"/>
          </a:xfrm>
        </p:spPr>
      </p:pic>
    </p:spTree>
    <p:extLst>
      <p:ext uri="{BB962C8B-B14F-4D97-AF65-F5344CB8AC3E}">
        <p14:creationId xmlns:p14="http://schemas.microsoft.com/office/powerpoint/2010/main" val="132544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topics do novelists write about?</a:t>
            </a:r>
          </a:p>
          <a:p>
            <a:r>
              <a:rPr lang="en-US" dirty="0" smtClean="0"/>
              <a:t>Does the frequency of each topic change over time?</a:t>
            </a:r>
          </a:p>
          <a:p>
            <a:r>
              <a:rPr lang="en-US" dirty="0" smtClean="0"/>
              <a:t>Are novels reflective of life at the time they are written, or are they a form of escapism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66" y="1752600"/>
            <a:ext cx="6688667" cy="5016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60" y="4368800"/>
            <a:ext cx="3342640" cy="167132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60" y="2589530"/>
            <a:ext cx="3342640" cy="1671320"/>
          </a:xfrm>
          <a:prstGeom prst="rect">
            <a:avLst/>
          </a:prstGeom>
          <a:ln w="254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826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What are the five topics?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677968"/>
            <a:ext cx="6011212" cy="518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00" y="1816100"/>
            <a:ext cx="4762500" cy="476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6" y="18161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7605" y="1782261"/>
            <a:ext cx="3007894" cy="765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Project Gutenberg </a:t>
            </a:r>
          </a:p>
          <a:p>
            <a:pPr algn="ctr"/>
            <a:r>
              <a:rPr lang="en-US" dirty="0" smtClean="0"/>
              <a:t>English Text Files (41,639)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797605" y="4337735"/>
            <a:ext cx="3007894" cy="5782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Wikipedia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Book Publication Date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179028" y="4318282"/>
            <a:ext cx="3007894" cy="60549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Google Search </a:t>
            </a:r>
          </a:p>
          <a:p>
            <a:pPr algn="ctr"/>
            <a:r>
              <a:rPr lang="en-US" dirty="0" smtClean="0"/>
              <a:t>Book </a:t>
            </a:r>
            <a:r>
              <a:rPr lang="en-US" dirty="0" smtClean="0"/>
              <a:t>Publication </a:t>
            </a: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55958" y="5593644"/>
            <a:ext cx="3007895" cy="57913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Book Texts and </a:t>
            </a:r>
            <a:r>
              <a:rPr lang="en-US" dirty="0" smtClean="0"/>
              <a:t>Dates (1,935)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307642" y="1982246"/>
            <a:ext cx="1306444" cy="3654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web scrape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1344108" y="1932361"/>
            <a:ext cx="1306444" cy="46522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retrieve from mirror site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6099605" y="1782261"/>
            <a:ext cx="3007894" cy="76542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 smtClean="0"/>
              <a:t>Wikipedia</a:t>
            </a:r>
            <a:endParaRPr lang="en-US" u="sng" dirty="0" smtClean="0"/>
          </a:p>
          <a:p>
            <a:pPr algn="ctr"/>
            <a:r>
              <a:rPr lang="en-US" dirty="0" smtClean="0"/>
              <a:t>List of Novelists (6,782)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455958" y="3184233"/>
            <a:ext cx="3007894" cy="49876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Candidate Novels (5,458)</a:t>
            </a:r>
            <a:endParaRPr lang="en-US" dirty="0" smtClean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951258" y="5038433"/>
            <a:ext cx="0" cy="4654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913128" y="5025733"/>
            <a:ext cx="0" cy="4654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44108" y="4438302"/>
            <a:ext cx="1306444" cy="3654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web scrape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9307642" y="4438302"/>
            <a:ext cx="1306444" cy="36545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web scrape</a:t>
            </a:r>
            <a:endParaRPr lang="en-US" sz="1400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860616" y="3770283"/>
            <a:ext cx="73152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179028" y="3765777"/>
            <a:ext cx="73152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788698" y="2668039"/>
            <a:ext cx="73152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6183711" y="2665927"/>
            <a:ext cx="73152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How many topics are there?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36" y="1803399"/>
            <a:ext cx="7433564" cy="49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How many topics are there?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3" y="5723955"/>
            <a:ext cx="9144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3" y="4637207"/>
            <a:ext cx="9144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3" y="3798380"/>
            <a:ext cx="9144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3" y="2958328"/>
            <a:ext cx="914400" cy="457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9355" y="1985638"/>
            <a:ext cx="1764376" cy="498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Four Topics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5406455"/>
            <a:ext cx="9144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3798380"/>
            <a:ext cx="9144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4637207"/>
            <a:ext cx="9144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5948291"/>
            <a:ext cx="9144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2989601"/>
            <a:ext cx="9144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3798380"/>
            <a:ext cx="9144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5406455"/>
            <a:ext cx="9144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4637207"/>
            <a:ext cx="9144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5948291"/>
            <a:ext cx="9144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3177375"/>
            <a:ext cx="9144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2646701"/>
            <a:ext cx="914400" cy="4572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260169" y="1992604"/>
            <a:ext cx="1764376" cy="498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Five Topics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200983" y="1992779"/>
            <a:ext cx="1764376" cy="498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Six Topics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141797" y="1985639"/>
            <a:ext cx="1764376" cy="5126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Seven Topics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4864620"/>
            <a:ext cx="9144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4348099"/>
            <a:ext cx="9144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3196116"/>
            <a:ext cx="9144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3798380"/>
            <a:ext cx="914400" cy="457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5406455"/>
            <a:ext cx="914400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85" y="2615428"/>
            <a:ext cx="91440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5948291"/>
            <a:ext cx="914400" cy="4572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7645400" y="4637207"/>
            <a:ext cx="685800" cy="227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645400" y="4864620"/>
            <a:ext cx="68580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716957" y="5720878"/>
            <a:ext cx="685800" cy="227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16957" y="5948291"/>
            <a:ext cx="68580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681645" y="2960349"/>
            <a:ext cx="685800" cy="227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681645" y="3187762"/>
            <a:ext cx="68580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766137" y="319611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766137" y="406079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766137" y="4864620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701282" y="408563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701282" y="487411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701282" y="5652540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07045" y="6176891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703137" y="2873615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708900" y="339796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641286" y="563420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647049" y="6158557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703137" y="399594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8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How many topics are there?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3" y="5723955"/>
            <a:ext cx="9144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3" y="4637207"/>
            <a:ext cx="9144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3" y="3798380"/>
            <a:ext cx="91440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3" y="2958328"/>
            <a:ext cx="914400" cy="457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19355" y="1985638"/>
            <a:ext cx="1764376" cy="498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Four Topics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5406455"/>
            <a:ext cx="9144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3798380"/>
            <a:ext cx="914400" cy="457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4637207"/>
            <a:ext cx="9144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5948291"/>
            <a:ext cx="914400" cy="457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293" y="2989601"/>
            <a:ext cx="9144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3798380"/>
            <a:ext cx="9144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5406455"/>
            <a:ext cx="9144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4637207"/>
            <a:ext cx="9144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5948291"/>
            <a:ext cx="9144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3177375"/>
            <a:ext cx="9144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779" y="2646701"/>
            <a:ext cx="914400" cy="4572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260169" y="1992604"/>
            <a:ext cx="1764376" cy="498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Five Topics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200983" y="1992779"/>
            <a:ext cx="1764376" cy="4985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Six Topics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141797" y="1985639"/>
            <a:ext cx="1764376" cy="51267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Seven Topics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4864620"/>
            <a:ext cx="914400" cy="457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4348099"/>
            <a:ext cx="914400" cy="457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3196116"/>
            <a:ext cx="9144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3798380"/>
            <a:ext cx="914400" cy="457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5406455"/>
            <a:ext cx="914400" cy="457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785" y="2615428"/>
            <a:ext cx="914400" cy="457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17" y="5948291"/>
            <a:ext cx="914400" cy="4572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7658100" y="4637207"/>
            <a:ext cx="685800" cy="227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645400" y="4864620"/>
            <a:ext cx="68580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716957" y="5720878"/>
            <a:ext cx="685800" cy="227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716957" y="5948291"/>
            <a:ext cx="68580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668945" y="2960349"/>
            <a:ext cx="685800" cy="2274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668945" y="3187762"/>
            <a:ext cx="68580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766137" y="319611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766137" y="406079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766137" y="4864620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701282" y="408563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707045" y="4864620"/>
            <a:ext cx="656257" cy="9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726682" y="5652540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732445" y="6176891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703137" y="2924415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708900" y="339796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692086" y="564690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697849" y="6171257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715837" y="4034046"/>
            <a:ext cx="636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766138" y="2860915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85%</a:t>
            </a:r>
            <a:endParaRPr lang="en-US" sz="1400" dirty="0"/>
          </a:p>
        </p:txBody>
      </p:sp>
      <p:sp>
        <p:nvSpPr>
          <p:cNvPr id="54" name="Rectangle 53"/>
          <p:cNvSpPr/>
          <p:nvPr/>
        </p:nvSpPr>
        <p:spPr>
          <a:xfrm>
            <a:off x="3766138" y="3711896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99%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3766138" y="4533696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89</a:t>
            </a:r>
            <a:r>
              <a:rPr lang="en-US" sz="1400" dirty="0" smtClean="0"/>
              <a:t>%</a:t>
            </a:r>
            <a:endParaRPr lang="en-US" sz="1400" dirty="0"/>
          </a:p>
        </p:txBody>
      </p:sp>
      <p:sp>
        <p:nvSpPr>
          <p:cNvPr id="56" name="Rectangle 55"/>
          <p:cNvSpPr/>
          <p:nvPr/>
        </p:nvSpPr>
        <p:spPr>
          <a:xfrm>
            <a:off x="3716957" y="5537561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69%</a:t>
            </a:r>
            <a:endParaRPr lang="en-US" sz="1400" dirty="0"/>
          </a:p>
        </p:txBody>
      </p:sp>
      <p:sp>
        <p:nvSpPr>
          <p:cNvPr id="57" name="Rectangle 56"/>
          <p:cNvSpPr/>
          <p:nvPr/>
        </p:nvSpPr>
        <p:spPr>
          <a:xfrm>
            <a:off x="3716957" y="6028095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3</a:t>
            </a:r>
            <a:r>
              <a:rPr lang="en-US" sz="1400" dirty="0"/>
              <a:t>0</a:t>
            </a:r>
            <a:r>
              <a:rPr lang="en-US" sz="1400" dirty="0" smtClean="0"/>
              <a:t>%</a:t>
            </a:r>
            <a:endParaRPr lang="en-US" sz="1400" dirty="0"/>
          </a:p>
        </p:txBody>
      </p:sp>
      <p:sp>
        <p:nvSpPr>
          <p:cNvPr id="58" name="Rectangle 57"/>
          <p:cNvSpPr/>
          <p:nvPr/>
        </p:nvSpPr>
        <p:spPr>
          <a:xfrm>
            <a:off x="5685616" y="2780370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3</a:t>
            </a:r>
            <a:r>
              <a:rPr lang="en-US" sz="1400" dirty="0" smtClean="0"/>
              <a:t>5%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5702146" y="3262615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62</a:t>
            </a:r>
            <a:r>
              <a:rPr lang="en-US" sz="1400" dirty="0" smtClean="0"/>
              <a:t>%</a:t>
            </a:r>
            <a:endParaRPr lang="en-US" sz="1400" dirty="0"/>
          </a:p>
        </p:txBody>
      </p:sp>
      <p:sp>
        <p:nvSpPr>
          <p:cNvPr id="60" name="Rectangle 59"/>
          <p:cNvSpPr/>
          <p:nvPr/>
        </p:nvSpPr>
        <p:spPr>
          <a:xfrm>
            <a:off x="5698316" y="3737174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94%</a:t>
            </a:r>
            <a:endParaRPr lang="en-US" sz="1400" dirty="0"/>
          </a:p>
        </p:txBody>
      </p:sp>
      <p:sp>
        <p:nvSpPr>
          <p:cNvPr id="61" name="Rectangle 60"/>
          <p:cNvSpPr/>
          <p:nvPr/>
        </p:nvSpPr>
        <p:spPr>
          <a:xfrm>
            <a:off x="5706874" y="4525653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62%</a:t>
            </a:r>
            <a:endParaRPr lang="en-US" sz="1400" dirty="0"/>
          </a:p>
        </p:txBody>
      </p:sp>
      <p:sp>
        <p:nvSpPr>
          <p:cNvPr id="62" name="Rectangle 61"/>
          <p:cNvSpPr/>
          <p:nvPr/>
        </p:nvSpPr>
        <p:spPr>
          <a:xfrm>
            <a:off x="5732445" y="5288433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90%</a:t>
            </a:r>
            <a:endParaRPr lang="en-US" sz="1400" dirty="0"/>
          </a:p>
        </p:txBody>
      </p:sp>
      <p:sp>
        <p:nvSpPr>
          <p:cNvPr id="63" name="Rectangle 62"/>
          <p:cNvSpPr/>
          <p:nvPr/>
        </p:nvSpPr>
        <p:spPr>
          <a:xfrm>
            <a:off x="5732445" y="5825720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93%</a:t>
            </a:r>
            <a:endParaRPr lang="en-US" sz="1400" dirty="0"/>
          </a:p>
        </p:txBody>
      </p:sp>
      <p:sp>
        <p:nvSpPr>
          <p:cNvPr id="64" name="Rectangle 63"/>
          <p:cNvSpPr/>
          <p:nvPr/>
        </p:nvSpPr>
        <p:spPr>
          <a:xfrm>
            <a:off x="7695980" y="3070592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87%</a:t>
            </a:r>
            <a:endParaRPr lang="en-US" sz="1400" dirty="0"/>
          </a:p>
        </p:txBody>
      </p:sp>
      <p:sp>
        <p:nvSpPr>
          <p:cNvPr id="65" name="Rectangle 64"/>
          <p:cNvSpPr/>
          <p:nvPr/>
        </p:nvSpPr>
        <p:spPr>
          <a:xfrm>
            <a:off x="7708729" y="3693840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mtClean="0"/>
              <a:t>99</a:t>
            </a:r>
            <a:r>
              <a:rPr lang="en-US" sz="1400" smtClean="0"/>
              <a:t>%</a:t>
            </a:r>
            <a:endParaRPr lang="en-US" sz="1400" dirty="0"/>
          </a:p>
        </p:txBody>
      </p:sp>
      <p:sp>
        <p:nvSpPr>
          <p:cNvPr id="66" name="Rectangle 65"/>
          <p:cNvSpPr/>
          <p:nvPr/>
        </p:nvSpPr>
        <p:spPr>
          <a:xfrm>
            <a:off x="7669258" y="4466316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54%</a:t>
            </a:r>
            <a:endParaRPr lang="en-US" sz="1400" dirty="0"/>
          </a:p>
        </p:txBody>
      </p:sp>
      <p:sp>
        <p:nvSpPr>
          <p:cNvPr id="67" name="Rectangle 66"/>
          <p:cNvSpPr/>
          <p:nvPr/>
        </p:nvSpPr>
        <p:spPr>
          <a:xfrm>
            <a:off x="7673088" y="4948561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36%</a:t>
            </a:r>
            <a:endParaRPr lang="en-US" sz="1400" dirty="0"/>
          </a:p>
        </p:txBody>
      </p:sp>
      <p:sp>
        <p:nvSpPr>
          <p:cNvPr id="68" name="Rectangle 67"/>
          <p:cNvSpPr/>
          <p:nvPr/>
        </p:nvSpPr>
        <p:spPr>
          <a:xfrm>
            <a:off x="7688245" y="5301133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78</a:t>
            </a:r>
            <a:r>
              <a:rPr lang="en-US" sz="1400" dirty="0" smtClean="0"/>
              <a:t>%</a:t>
            </a:r>
            <a:endParaRPr lang="en-US" sz="1400" dirty="0"/>
          </a:p>
        </p:txBody>
      </p:sp>
      <p:sp>
        <p:nvSpPr>
          <p:cNvPr id="69" name="Rectangle 68"/>
          <p:cNvSpPr/>
          <p:nvPr/>
        </p:nvSpPr>
        <p:spPr>
          <a:xfrm>
            <a:off x="7688245" y="5838420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50</a:t>
            </a:r>
            <a:r>
              <a:rPr lang="en-US" sz="1400" dirty="0" smtClean="0"/>
              <a:t>%</a:t>
            </a:r>
            <a:endParaRPr lang="en-US" sz="1400" dirty="0"/>
          </a:p>
        </p:txBody>
      </p:sp>
      <p:sp>
        <p:nvSpPr>
          <p:cNvPr id="70" name="Rectangle 69"/>
          <p:cNvSpPr/>
          <p:nvPr/>
        </p:nvSpPr>
        <p:spPr>
          <a:xfrm>
            <a:off x="7696029" y="2588963"/>
            <a:ext cx="669128" cy="295217"/>
          </a:xfrm>
          <a:prstGeom prst="rect">
            <a:avLst/>
          </a:prstGeom>
          <a:solidFill>
            <a:schemeClr val="accent3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87%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4868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What are the Five topics?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3" y="1746287"/>
            <a:ext cx="7269073" cy="50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3" y="1746287"/>
            <a:ext cx="7269073" cy="5094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What are the five topics?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690906" y="5093274"/>
            <a:ext cx="2418275" cy="53609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Gulliver’s Travels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Moby Dick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48999" y="5667199"/>
            <a:ext cx="2418275" cy="48212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Call of the Wild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Ranch at the Wolverine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91389" y="2968027"/>
            <a:ext cx="2418275" cy="48637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Pride and Prejudice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David Copperfield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34922" y="4418982"/>
            <a:ext cx="2070978" cy="5739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Redgauntlet</a:t>
            </a:r>
            <a:endParaRPr lang="en-US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Ivanhoe, A Romance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23599" y="4506223"/>
            <a:ext cx="2418275" cy="48668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Beautiful and Damned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The Jungle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3" y="1746287"/>
            <a:ext cx="7269073" cy="5094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457200"/>
            <a:ext cx="7729728" cy="1188720"/>
          </a:xfrm>
        </p:spPr>
        <p:txBody>
          <a:bodyPr/>
          <a:lstStyle/>
          <a:p>
            <a:r>
              <a:rPr lang="en-US" dirty="0" smtClean="0"/>
              <a:t>“give </a:t>
            </a:r>
            <a:r>
              <a:rPr lang="en-US" dirty="0" smtClean="0"/>
              <a:t>me”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90906" y="5093274"/>
            <a:ext cx="2418275" cy="536091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me a roll of dried ferns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me the </a:t>
            </a:r>
            <a:r>
              <a:rPr lang="en-US" sz="1200" b="1" dirty="0" smtClean="0">
                <a:solidFill>
                  <a:schemeClr val="tx1"/>
                </a:solidFill>
              </a:rPr>
              <a:t>sugar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48999" y="5667199"/>
            <a:ext cx="2418275" cy="48212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me that bottle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me their </a:t>
            </a:r>
            <a:r>
              <a:rPr lang="en-US" sz="1200" b="1" dirty="0" smtClean="0">
                <a:solidFill>
                  <a:schemeClr val="tx1"/>
                </a:solidFill>
              </a:rPr>
              <a:t>plans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91389" y="2968027"/>
            <a:ext cx="2418275" cy="48637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</a:t>
            </a:r>
            <a:r>
              <a:rPr lang="en-US" sz="1200" b="1" dirty="0" smtClean="0">
                <a:solidFill>
                  <a:schemeClr val="tx1"/>
                </a:solidFill>
              </a:rPr>
              <a:t>me thy good word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me a </a:t>
            </a:r>
            <a:r>
              <a:rPr lang="en-US" sz="1200" b="1" dirty="0" smtClean="0">
                <a:solidFill>
                  <a:schemeClr val="tx1"/>
                </a:solidFill>
              </a:rPr>
              <a:t>dagger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34922" y="4418982"/>
            <a:ext cx="2070978" cy="57392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me your confidence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</a:t>
            </a:r>
            <a:r>
              <a:rPr lang="en-US" sz="1200" b="1" dirty="0" smtClean="0">
                <a:solidFill>
                  <a:schemeClr val="tx1"/>
                </a:solidFill>
              </a:rPr>
              <a:t>me pure </a:t>
            </a:r>
            <a:r>
              <a:rPr lang="en-US" sz="1200" b="1" dirty="0" smtClean="0">
                <a:solidFill>
                  <a:schemeClr val="tx1"/>
                </a:solidFill>
              </a:rPr>
              <a:t>water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3599" y="4506223"/>
            <a:ext cx="2418275" cy="486684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</a:t>
            </a:r>
            <a:r>
              <a:rPr lang="en-US" sz="1200" b="1" dirty="0" smtClean="0">
                <a:solidFill>
                  <a:schemeClr val="tx1"/>
                </a:solidFill>
              </a:rPr>
              <a:t>me twenty </a:t>
            </a:r>
            <a:r>
              <a:rPr lang="en-US" sz="1200" b="1" dirty="0" smtClean="0">
                <a:solidFill>
                  <a:schemeClr val="tx1"/>
                </a:solidFill>
              </a:rPr>
              <a:t>dollars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give me back my gold piece</a:t>
            </a:r>
            <a:endParaRPr lang="en-US" sz="1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3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11103</TotalTime>
  <Words>557</Words>
  <Application>Microsoft Macintosh PowerPoint</Application>
  <PresentationFormat>Widescreen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Gill Sans MT</vt:lpstr>
      <vt:lpstr>Arial</vt:lpstr>
      <vt:lpstr>Parcel</vt:lpstr>
      <vt:lpstr>What Do Novelists Write About?</vt:lpstr>
      <vt:lpstr>objectives</vt:lpstr>
      <vt:lpstr>Data sources</vt:lpstr>
      <vt:lpstr>How many topics are there?</vt:lpstr>
      <vt:lpstr>How many topics are there?</vt:lpstr>
      <vt:lpstr>How many topics are there?</vt:lpstr>
      <vt:lpstr>What are the Five topics?</vt:lpstr>
      <vt:lpstr>What are the five topics?</vt:lpstr>
      <vt:lpstr>“give me”</vt:lpstr>
      <vt:lpstr>“The man”</vt:lpstr>
      <vt:lpstr>“She Said”</vt:lpstr>
      <vt:lpstr>frequency of topics over time</vt:lpstr>
      <vt:lpstr>topic cluster by nationality</vt:lpstr>
      <vt:lpstr>do novels reflect the events of the period?</vt:lpstr>
      <vt:lpstr>next steps</vt:lpstr>
      <vt:lpstr>Appendix</vt:lpstr>
      <vt:lpstr>Bibliography</vt:lpstr>
      <vt:lpstr>do novels reflect the events of the period?</vt:lpstr>
      <vt:lpstr>do novels reflect the events of the period?</vt:lpstr>
      <vt:lpstr>Sentiment analysis</vt:lpstr>
      <vt:lpstr>What are the five topics?</vt:lpstr>
      <vt:lpstr>Sentiment analysis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nicholas.halpern nicholas.halpern</dc:creator>
  <cp:lastModifiedBy>nicholas.halpern nicholas.halpern</cp:lastModifiedBy>
  <cp:revision>138</cp:revision>
  <dcterms:created xsi:type="dcterms:W3CDTF">2017-03-23T16:11:41Z</dcterms:created>
  <dcterms:modified xsi:type="dcterms:W3CDTF">2017-03-31T22:15:45Z</dcterms:modified>
</cp:coreProperties>
</file>